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312" r:id="rId5"/>
    <p:sldId id="257" r:id="rId6"/>
    <p:sldId id="271" r:id="rId7"/>
    <p:sldId id="272" r:id="rId8"/>
    <p:sldId id="273" r:id="rId9"/>
    <p:sldId id="269" r:id="rId10"/>
    <p:sldId id="270" r:id="rId11"/>
    <p:sldId id="280" r:id="rId12"/>
    <p:sldId id="313" r:id="rId13"/>
    <p:sldId id="281" r:id="rId14"/>
    <p:sldId id="282" r:id="rId15"/>
    <p:sldId id="283" r:id="rId16"/>
    <p:sldId id="284" r:id="rId17"/>
    <p:sldId id="285" r:id="rId18"/>
    <p:sldId id="286" r:id="rId19"/>
    <p:sldId id="279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303" r:id="rId33"/>
    <p:sldId id="302" r:id="rId34"/>
    <p:sldId id="299" r:id="rId35"/>
    <p:sldId id="300" r:id="rId36"/>
    <p:sldId id="301" r:id="rId37"/>
    <p:sldId id="311" r:id="rId38"/>
    <p:sldId id="304" r:id="rId39"/>
    <p:sldId id="306" r:id="rId40"/>
    <p:sldId id="305" r:id="rId41"/>
    <p:sldId id="308" r:id="rId42"/>
    <p:sldId id="310" r:id="rId43"/>
    <p:sldId id="307" r:id="rId44"/>
    <p:sldId id="309" r:id="rId45"/>
    <p:sldId id="31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027" autoAdjust="0"/>
  </p:normalViewPr>
  <p:slideViewPr>
    <p:cSldViewPr snapToGrid="0" showGuides="1">
      <p:cViewPr varScale="1">
        <p:scale>
          <a:sx n="77" d="100"/>
          <a:sy n="77" d="100"/>
        </p:scale>
        <p:origin x="91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6/13/2019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6/13/2019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How can a person automatically generate an inventory of all the books he/she has in the home or ofﬁce, without going through the tedious process of typing in the title, authors, publisher, and edition of each book into a computer?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29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grouped tokens in hand I used a combination of some web scraping and calls to the amazon Product Advertising API to obtain...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..a potential book match, consisting of the book’s title, authors, and publishers, as well as the book’s price information on the Amazon used books marketplace.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39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frossard/post/vgg16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94E46F-9B14-465F-8336-638BCAF8E822}"/>
              </a:ext>
            </a:extLst>
          </p:cNvPr>
          <p:cNvSpPr/>
          <p:nvPr/>
        </p:nvSpPr>
        <p:spPr>
          <a:xfrm>
            <a:off x="1504950" y="2467600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cap="all" dirty="0">
                <a:solidFill>
                  <a:srgbClr val="514843"/>
                </a:solidFill>
                <a:latin typeface="Plantagenet Cherokee"/>
                <a:ea typeface="+mj-ea"/>
                <a:cs typeface="+mj-cs"/>
              </a:rPr>
              <a:t>Search inside library</a:t>
            </a:r>
            <a:endParaRPr lang="en-IN" dirty="0"/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CB96DBF7-B00B-4ED0-A038-33F5A7D73090}"/>
              </a:ext>
            </a:extLst>
          </p:cNvPr>
          <p:cNvSpPr txBox="1">
            <a:spLocks/>
          </p:cNvSpPr>
          <p:nvPr/>
        </p:nvSpPr>
        <p:spPr>
          <a:xfrm>
            <a:off x="1504950" y="4511784"/>
            <a:ext cx="5734050" cy="955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9698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F00F-018D-4208-8B19-1F29251B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514843"/>
                </a:solidFill>
              </a:rPr>
              <a:t>Book Spine Segmentation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18E4DF-B40E-413F-8224-E55D752156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58472"/>
            <a:ext cx="4914900" cy="36554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2CC6E9-3156-4968-8AC4-6A9B24595A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472"/>
            <a:ext cx="4914900" cy="3655456"/>
          </a:xfrm>
        </p:spPr>
      </p:pic>
    </p:spTree>
    <p:extLst>
      <p:ext uri="{BB962C8B-B14F-4D97-AF65-F5344CB8AC3E}">
        <p14:creationId xmlns:p14="http://schemas.microsoft.com/office/powerpoint/2010/main" val="160905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F00F-018D-4208-8B19-1F29251B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514843"/>
                </a:solidFill>
              </a:rPr>
              <a:t>Book Spine Segmentation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955A62-1062-49A1-AB3B-E33EA71DF4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058472"/>
            <a:ext cx="4914898" cy="36554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8ABADB-115E-4306-90B5-9CA867D13B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472"/>
            <a:ext cx="4914900" cy="3655456"/>
          </a:xfrm>
        </p:spPr>
      </p:pic>
    </p:spTree>
    <p:extLst>
      <p:ext uri="{BB962C8B-B14F-4D97-AF65-F5344CB8AC3E}">
        <p14:creationId xmlns:p14="http://schemas.microsoft.com/office/powerpoint/2010/main" val="278937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F00F-018D-4208-8B19-1F29251B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514843"/>
                </a:solidFill>
              </a:rPr>
              <a:t>Book Spine Segmentation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3CE715-4812-4D17-B93D-0CC7FC0A8A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58472"/>
            <a:ext cx="4914900" cy="36554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4F084B-0734-4123-A77F-18061D35CB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472"/>
            <a:ext cx="4914900" cy="3655456"/>
          </a:xfrm>
        </p:spPr>
      </p:pic>
    </p:spTree>
    <p:extLst>
      <p:ext uri="{BB962C8B-B14F-4D97-AF65-F5344CB8AC3E}">
        <p14:creationId xmlns:p14="http://schemas.microsoft.com/office/powerpoint/2010/main" val="2126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F00F-018D-4208-8B19-1F29251B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514843"/>
                </a:solidFill>
              </a:rPr>
              <a:t>Book Spine Segmentation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C6266F-1AE7-41F8-B510-8C73D1E7FE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58472"/>
            <a:ext cx="4914900" cy="36554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531317-3E3F-467A-A45D-B4856755B3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472"/>
            <a:ext cx="4914900" cy="3655456"/>
          </a:xfrm>
        </p:spPr>
      </p:pic>
    </p:spTree>
    <p:extLst>
      <p:ext uri="{BB962C8B-B14F-4D97-AF65-F5344CB8AC3E}">
        <p14:creationId xmlns:p14="http://schemas.microsoft.com/office/powerpoint/2010/main" val="12296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F00F-018D-4208-8B19-1F29251B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514843"/>
                </a:solidFill>
              </a:rPr>
              <a:t>Book Spine Segmentation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27C6F3-432A-4961-A298-9EBDE4921A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58472"/>
            <a:ext cx="4914900" cy="36554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C821FA-DC4D-42F0-A801-0B0DB9C6B1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472"/>
            <a:ext cx="4914900" cy="3655456"/>
          </a:xfrm>
        </p:spPr>
      </p:pic>
    </p:spTree>
    <p:extLst>
      <p:ext uri="{BB962C8B-B14F-4D97-AF65-F5344CB8AC3E}">
        <p14:creationId xmlns:p14="http://schemas.microsoft.com/office/powerpoint/2010/main" val="9409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F00F-018D-4208-8B19-1F29251B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514843"/>
                </a:solidFill>
              </a:rPr>
              <a:t>Book Spine Segmentation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058CD5-EC4D-472D-A808-377518E87C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58472"/>
            <a:ext cx="4914900" cy="365545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E08DC5-FB38-49E5-A826-43AC7F40E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472"/>
            <a:ext cx="4914900" cy="3655456"/>
          </a:xfrm>
        </p:spPr>
      </p:pic>
    </p:spTree>
    <p:extLst>
      <p:ext uri="{BB962C8B-B14F-4D97-AF65-F5344CB8AC3E}">
        <p14:creationId xmlns:p14="http://schemas.microsoft.com/office/powerpoint/2010/main" val="26678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2428-95DA-413B-99AF-1B946750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Book Spine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19F5-832A-401F-9CB1-E20FFAA6C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2566375" cy="449248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2604C-3B54-4DD0-A812-E2464B4FC0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94" y="2093739"/>
            <a:ext cx="501689" cy="2958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33DA8-10A7-4029-91BF-A17EDE4FD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02" y="2093739"/>
            <a:ext cx="549093" cy="2958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0BB03-258E-4998-9F98-FF9BF464E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078" y="2093739"/>
            <a:ext cx="493488" cy="2958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6208D2-BF9C-459F-BAD4-30131A652A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40" y="2093740"/>
            <a:ext cx="387449" cy="2958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9B21A9-540C-4446-B4E8-2C46B9FEDE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77" y="2093739"/>
            <a:ext cx="415410" cy="2963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826A1-3DEC-4510-BF68-24A3A5D5D9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961" y="2098214"/>
            <a:ext cx="415410" cy="2958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86B91-FA0C-4B8E-B657-E47EDFE43F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287" y="2093741"/>
            <a:ext cx="553044" cy="29587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A7585E-EF03-41BA-BC96-E1281C9C7B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171" y="2098214"/>
            <a:ext cx="500454" cy="295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9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787E-6167-493E-8973-875DBD58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Book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B1AE5-D24F-465D-8D78-945BB4595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en-IN" dirty="0"/>
              <a:t>Two approaches –</a:t>
            </a:r>
          </a:p>
          <a:p>
            <a:pPr lvl="1"/>
            <a:endParaRPr lang="en-IN" dirty="0"/>
          </a:p>
          <a:p>
            <a:pPr lvl="1"/>
            <a:r>
              <a:rPr lang="en-IN" sz="1800" dirty="0"/>
              <a:t>Image feature-based recognition pipeline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/>
              <a:t>Text-based recognition pipeline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F7F4F2-41AB-4877-A715-CBC7483037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79" y="1759041"/>
            <a:ext cx="787051" cy="31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FC9532F-8F35-474C-9FB6-22B1E3D24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57" y="1759041"/>
            <a:ext cx="4131225" cy="31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text recognition">
            <a:extLst>
              <a:ext uri="{FF2B5EF4-FFF2-40B4-BE49-F238E27FC236}">
                <a16:creationId xmlns:a16="http://schemas.microsoft.com/office/drawing/2014/main" id="{DF8B437F-31E7-4BA2-8B83-20A46FAE5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6" t="16678" r="10316" b="23764"/>
          <a:stretch/>
        </p:blipFill>
        <p:spPr bwMode="auto">
          <a:xfrm>
            <a:off x="2067340" y="3811415"/>
            <a:ext cx="2464904" cy="12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43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F052-E8AE-4A5B-A7D7-32656378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Feature-based Retrieval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6C62-4AF1-4C2A-8F43-4CE820D70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/>
              <a:t>Feature extraction consists of using the representations learned by a network to extract features from new samples.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/>
              <a:t>Convnets used for image classification comprise two parts: 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sz="1800" dirty="0"/>
              <a:t>Convolutional base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sz="1800" dirty="0"/>
              <a:t>Classifier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40B7FB-6AA3-4849-9086-61D842A38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75" y="1984465"/>
            <a:ext cx="5445125" cy="3803469"/>
          </a:xfrm>
        </p:spPr>
      </p:pic>
    </p:spTree>
    <p:extLst>
      <p:ext uri="{BB962C8B-B14F-4D97-AF65-F5344CB8AC3E}">
        <p14:creationId xmlns:p14="http://schemas.microsoft.com/office/powerpoint/2010/main" val="164337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BC24-65D0-44D0-949A-355E2E09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Using a Pre-trained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50EA4A-D64B-44F3-9387-410DE7411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76" y="1600200"/>
            <a:ext cx="7802047" cy="4572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19BD57-05A1-4EDA-89F1-02028AE75D20}"/>
              </a:ext>
            </a:extLst>
          </p:cNvPr>
          <p:cNvSpPr/>
          <p:nvPr/>
        </p:nvSpPr>
        <p:spPr>
          <a:xfrm>
            <a:off x="6844683" y="3213717"/>
            <a:ext cx="1242874" cy="126062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4C6EB-5C13-494A-935E-ADA45726CC81}"/>
              </a:ext>
            </a:extLst>
          </p:cNvPr>
          <p:cNvSpPr txBox="1"/>
          <p:nvPr/>
        </p:nvSpPr>
        <p:spPr>
          <a:xfrm>
            <a:off x="4891596" y="6072327"/>
            <a:ext cx="291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VGG16 Architecture (</a:t>
            </a:r>
            <a:r>
              <a:rPr lang="en-IN" sz="1400" b="1" dirty="0">
                <a:hlinkClick r:id="rId3"/>
              </a:rPr>
              <a:t>ref</a:t>
            </a:r>
            <a:r>
              <a:rPr lang="en-IN" sz="1400" b="1" dirty="0"/>
              <a:t>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294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2370482"/>
            <a:ext cx="5972175" cy="2117035"/>
          </a:xfrm>
        </p:spPr>
        <p:txBody>
          <a:bodyPr/>
          <a:lstStyle/>
          <a:p>
            <a:r>
              <a:rPr lang="en-IN" dirty="0"/>
              <a:t>Tedious manual work and time-consuming</a:t>
            </a:r>
          </a:p>
          <a:p>
            <a:pPr lvl="1"/>
            <a:r>
              <a:rPr lang="en-IN" dirty="0"/>
              <a:t>Managing books </a:t>
            </a:r>
          </a:p>
          <a:p>
            <a:pPr lvl="1"/>
            <a:r>
              <a:rPr lang="en-IN" dirty="0"/>
              <a:t>Searching books</a:t>
            </a:r>
          </a:p>
          <a:p>
            <a:pPr lvl="1"/>
            <a:r>
              <a:rPr lang="en-IN" sz="1800" dirty="0"/>
              <a:t>Often not fruitful</a:t>
            </a:r>
          </a:p>
          <a:p>
            <a:r>
              <a:rPr lang="en-IN" dirty="0"/>
              <a:t>What if books are missing or misplaced?</a:t>
            </a:r>
          </a:p>
        </p:txBody>
      </p:sp>
      <p:pic>
        <p:nvPicPr>
          <p:cNvPr id="1028" name="Picture 4" descr="Image result for finding book in a library">
            <a:extLst>
              <a:ext uri="{FF2B5EF4-FFF2-40B4-BE49-F238E27FC236}">
                <a16:creationId xmlns:a16="http://schemas.microsoft.com/office/drawing/2014/main" id="{CBE2896E-FC3B-470C-AB00-D31EF1BD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036" y="1910919"/>
            <a:ext cx="4019365" cy="2308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6968C-5CD1-4020-B8AD-84044B18ED2C}"/>
              </a:ext>
            </a:extLst>
          </p:cNvPr>
          <p:cNvSpPr txBox="1"/>
          <p:nvPr/>
        </p:nvSpPr>
        <p:spPr>
          <a:xfrm>
            <a:off x="1104900" y="1680086"/>
            <a:ext cx="401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Finding a Book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8A67-699D-4E7B-A3C9-4C2050B2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a Pre-trained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509D-7AAA-4ADB-8572-82A620780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InceptionV3</a:t>
            </a:r>
          </a:p>
          <a:p>
            <a:r>
              <a:rPr lang="en-IN" dirty="0"/>
              <a:t>ResNet50</a:t>
            </a:r>
          </a:p>
          <a:p>
            <a:r>
              <a:rPr lang="en-IN" dirty="0"/>
              <a:t>VGG16</a:t>
            </a:r>
          </a:p>
          <a:p>
            <a:r>
              <a:rPr lang="en-IN" dirty="0"/>
              <a:t>VGG19</a:t>
            </a:r>
          </a:p>
        </p:txBody>
      </p:sp>
      <p:pic>
        <p:nvPicPr>
          <p:cNvPr id="8194" name="Picture 2" descr="Image result for inception v3 architecture">
            <a:extLst>
              <a:ext uri="{FF2B5EF4-FFF2-40B4-BE49-F238E27FC236}">
                <a16:creationId xmlns:a16="http://schemas.microsoft.com/office/drawing/2014/main" id="{7E096D43-9C3F-45BF-B1B2-C413F5D9C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5506278" cy="22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resnet50 architecture">
            <a:extLst>
              <a:ext uri="{FF2B5EF4-FFF2-40B4-BE49-F238E27FC236}">
                <a16:creationId xmlns:a16="http://schemas.microsoft.com/office/drawing/2014/main" id="{DCF840CC-C773-4D09-803C-C3973994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82564"/>
            <a:ext cx="5506278" cy="20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9AB8-AE40-498F-94CB-9D5E67A4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Dimensionality Reduction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A55B5-3F4D-40A4-94E7-3E3D70F88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713389"/>
            <a:ext cx="4914900" cy="4571999"/>
          </a:xfrm>
        </p:spPr>
        <p:txBody>
          <a:bodyPr/>
          <a:lstStyle/>
          <a:p>
            <a:r>
              <a:rPr lang="en-IN" dirty="0"/>
              <a:t>Extract the features using different deep learning models.</a:t>
            </a:r>
          </a:p>
          <a:p>
            <a:r>
              <a:rPr lang="en-IN" dirty="0"/>
              <a:t>Apply dimensionality reduction technique PCA</a:t>
            </a:r>
          </a:p>
          <a:p>
            <a:pPr lvl="1"/>
            <a:r>
              <a:rPr lang="en-IN" dirty="0"/>
              <a:t>Reduce number of items in feature vector (dimensions) down to 2.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Visualise the relationships between each vector using a scatter plot</a:t>
            </a:r>
          </a:p>
          <a:p>
            <a:pPr lvl="1"/>
            <a:endParaRPr lang="en-IN" dirty="0"/>
          </a:p>
          <a:p>
            <a:r>
              <a:rPr lang="en-IN" dirty="0"/>
              <a:t>Are there any similar images 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961AC-F94F-4720-9C82-A7EB64198B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58282"/>
            <a:ext cx="5282215" cy="5282215"/>
          </a:xfrm>
        </p:spPr>
      </p:pic>
    </p:spTree>
    <p:extLst>
      <p:ext uri="{BB962C8B-B14F-4D97-AF65-F5344CB8AC3E}">
        <p14:creationId xmlns:p14="http://schemas.microsoft.com/office/powerpoint/2010/main" val="123100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D1B1-F606-4088-9065-3A8EB4D7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Feature-based Retrieval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B9DFC-AF47-4D5E-BE7A-59DA2513D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02076"/>
            <a:ext cx="9980682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D52A-5F5D-4F7A-8284-79C67784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Text-based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3A380-9E71-4BDC-BA94-82318EA434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Text Localization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Detecting text in images of library bookshelves. </a:t>
            </a:r>
          </a:p>
          <a:p>
            <a:endParaRPr lang="en-IN" dirty="0"/>
          </a:p>
          <a:p>
            <a:r>
              <a:rPr lang="en-IN" dirty="0"/>
              <a:t>Text Recognition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OCR based approach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Convolutional and recurrent neural architectures</a:t>
            </a:r>
          </a:p>
        </p:txBody>
      </p:sp>
      <p:pic>
        <p:nvPicPr>
          <p:cNvPr id="9218" name="Picture 2" descr="Image result for text detection and recognition">
            <a:extLst>
              <a:ext uri="{FF2B5EF4-FFF2-40B4-BE49-F238E27FC236}">
                <a16:creationId xmlns:a16="http://schemas.microsoft.com/office/drawing/2014/main" id="{4DF83440-91BE-404F-846C-C94B91162B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504" y="1600200"/>
            <a:ext cx="3190640" cy="43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6C2F-0AEE-48FD-8E40-7697F97D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015E3-015B-4507-B59C-EDF6C1876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899" y="1600200"/>
            <a:ext cx="9440518" cy="4571999"/>
          </a:xfrm>
        </p:spPr>
        <p:txBody>
          <a:bodyPr/>
          <a:lstStyle/>
          <a:p>
            <a:r>
              <a:rPr lang="en-IN" dirty="0"/>
              <a:t>Detecting text in constrained, controlled environments</a:t>
            </a:r>
          </a:p>
          <a:p>
            <a:pPr lvl="1"/>
            <a:r>
              <a:rPr lang="en-IN" dirty="0"/>
              <a:t>Use heuristic-based approaches</a:t>
            </a:r>
          </a:p>
          <a:p>
            <a:pPr lvl="1"/>
            <a:r>
              <a:rPr lang="en-IN" dirty="0"/>
              <a:t>Text is typically grouped into paragraphs </a:t>
            </a:r>
          </a:p>
          <a:p>
            <a:pPr lvl="1"/>
            <a:r>
              <a:rPr lang="en-IN" dirty="0"/>
              <a:t>Characters appear on a straight line</a:t>
            </a:r>
          </a:p>
          <a:p>
            <a:pPr lvl="1"/>
            <a:endParaRPr lang="en-IN" dirty="0"/>
          </a:p>
          <a:p>
            <a:r>
              <a:rPr lang="en-IN" dirty="0"/>
              <a:t>Natural scene text detection is different and much more challenging.</a:t>
            </a:r>
          </a:p>
          <a:p>
            <a:pPr lvl="1"/>
            <a:r>
              <a:rPr lang="en-IN" dirty="0"/>
              <a:t>What assumptions we can and cannot make ?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244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CBC3-4BDF-41CE-87FE-0C1A788F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is natural scene text detection so challenging?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A4F3-B969-4AAE-BAD4-FE114D40D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Image/sensor noise</a:t>
            </a:r>
          </a:p>
          <a:p>
            <a:r>
              <a:rPr lang="en-IN" dirty="0"/>
              <a:t>Viewing angles</a:t>
            </a:r>
          </a:p>
          <a:p>
            <a:r>
              <a:rPr lang="en-IN" dirty="0"/>
              <a:t>Blurring</a:t>
            </a:r>
          </a:p>
          <a:p>
            <a:r>
              <a:rPr lang="en-IN" dirty="0"/>
              <a:t>Lighting conditions</a:t>
            </a:r>
          </a:p>
          <a:p>
            <a:r>
              <a:rPr lang="en-IN" dirty="0"/>
              <a:t>Resolution</a:t>
            </a:r>
          </a:p>
          <a:p>
            <a:r>
              <a:rPr lang="en-IN" dirty="0"/>
              <a:t>Non-paper objects</a:t>
            </a:r>
          </a:p>
          <a:p>
            <a:r>
              <a:rPr lang="en-IN" dirty="0"/>
              <a:t>Non-planar objects</a:t>
            </a:r>
          </a:p>
          <a:p>
            <a:r>
              <a:rPr lang="en-IN" dirty="0"/>
              <a:t>Unknown layout</a:t>
            </a:r>
          </a:p>
        </p:txBody>
      </p:sp>
      <p:pic>
        <p:nvPicPr>
          <p:cNvPr id="1026" name="Picture 2" descr="Image result for natural scene text detection">
            <a:extLst>
              <a:ext uri="{FF2B5EF4-FFF2-40B4-BE49-F238E27FC236}">
                <a16:creationId xmlns:a16="http://schemas.microsoft.com/office/drawing/2014/main" id="{2627A6DB-E09D-44AB-B8BC-43BE3DCAC3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648" y="190204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tural scene text detection">
            <a:extLst>
              <a:ext uri="{FF2B5EF4-FFF2-40B4-BE49-F238E27FC236}">
                <a16:creationId xmlns:a16="http://schemas.microsoft.com/office/drawing/2014/main" id="{FF7E88B0-5479-4D3A-BC26-A71C50FA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82" y="1806790"/>
            <a:ext cx="2371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yimagesearch.com/wp-content/uploads/2018/08/opencv_text_detection_challenges.jpg">
            <a:extLst>
              <a:ext uri="{FF2B5EF4-FFF2-40B4-BE49-F238E27FC236}">
                <a16:creationId xmlns:a16="http://schemas.microsoft.com/office/drawing/2014/main" id="{E4F69883-3D9A-4D10-8232-97137496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82" y="4108125"/>
            <a:ext cx="57150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5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B7B8-1A2B-402C-AFB2-C539CD99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EAST deep learning text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D829-E439-4141-98A6-0981622B8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Efficient and Accurate Scene Text detection pipeline</a:t>
            </a:r>
          </a:p>
          <a:p>
            <a:endParaRPr lang="en-IN" dirty="0"/>
          </a:p>
        </p:txBody>
      </p:sp>
      <p:pic>
        <p:nvPicPr>
          <p:cNvPr id="2050" name="Picture 2" descr="https://www.pyimagesearch.com/wp-content/uploads/2018/08/opencv_text_detection_east.jpg">
            <a:extLst>
              <a:ext uri="{FF2B5EF4-FFF2-40B4-BE49-F238E27FC236}">
                <a16:creationId xmlns:a16="http://schemas.microsoft.com/office/drawing/2014/main" id="{684AA8BD-66FE-479D-96A6-600C3BCCBC8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23" y="1600200"/>
            <a:ext cx="454925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48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8BFD-FECB-4AF4-872E-8577E01F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Detection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B9CB1-D9F3-419F-9C39-8FEFAF08A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76" y="1551775"/>
            <a:ext cx="3570005" cy="558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F6D22-8EAF-4B79-B15D-D9D88FEF6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70" y="2216209"/>
            <a:ext cx="3474713" cy="582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F65CFB-C0AE-4476-979B-D9AFA6A13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61" y="3605709"/>
            <a:ext cx="3659964" cy="598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5D038-D3A3-4671-8985-732ED41B9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32" y="2882114"/>
            <a:ext cx="3542191" cy="582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23E591-7EF1-406C-86E3-3BA8EE7B1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32" y="4367733"/>
            <a:ext cx="3542190" cy="520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616DD-C4B4-4869-851F-181AF52642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92" y="5039535"/>
            <a:ext cx="3542191" cy="650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A52E17-A30B-4DFC-9346-9085445409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77" y="5789869"/>
            <a:ext cx="3570005" cy="6459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A0ABD7-BB1E-4644-BBDF-A2C8D51436D1}"/>
              </a:ext>
            </a:extLst>
          </p:cNvPr>
          <p:cNvSpPr/>
          <p:nvPr/>
        </p:nvSpPr>
        <p:spPr>
          <a:xfrm>
            <a:off x="7688202" y="5934529"/>
            <a:ext cx="71022" cy="275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313A33-314B-4E1D-AB43-019512F59DAC}"/>
              </a:ext>
            </a:extLst>
          </p:cNvPr>
          <p:cNvSpPr/>
          <p:nvPr/>
        </p:nvSpPr>
        <p:spPr>
          <a:xfrm>
            <a:off x="5113678" y="3741744"/>
            <a:ext cx="159798" cy="32847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4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8E1D3-02B4-40A2-BD4F-4FB8A6F0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139CD-28FC-4912-A381-0A70008B95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Book spine images are identiﬁed based on the recognized text</a:t>
            </a:r>
          </a:p>
          <a:p>
            <a:r>
              <a:rPr lang="en-IN" dirty="0"/>
              <a:t>Used as keywords for indexing or searching a book database.</a:t>
            </a:r>
          </a:p>
          <a:p>
            <a:r>
              <a:rPr lang="en-IN" dirty="0"/>
              <a:t>Only relies on text information without requiring the original spine images.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9A08E-3363-48E7-9D8B-428C04925C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84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4371-D956-49BC-AD1B-7934C83D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Recognition via Sequence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C257-9625-44E7-A949-0A6F4E48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321206"/>
          </a:xfrm>
        </p:spPr>
        <p:txBody>
          <a:bodyPr/>
          <a:lstStyle/>
          <a:p>
            <a:pPr algn="just"/>
            <a:r>
              <a:rPr lang="en-IN" dirty="0"/>
              <a:t>Segmenting and recognizing each character is highly sensitive to various distortions in images, making character level segmentation imperfect and sometimes even impossible.</a:t>
            </a:r>
          </a:p>
          <a:p>
            <a:pPr algn="just"/>
            <a:r>
              <a:rPr lang="en-IN" dirty="0"/>
              <a:t>So train a model to recognize a sequence of characters simultaneously.</a:t>
            </a:r>
          </a:p>
          <a:p>
            <a:pPr algn="just"/>
            <a:r>
              <a:rPr lang="en-IN" dirty="0"/>
              <a:t>Adopt a hybrid approach that combines a CNN with an RNN, casting scene text recognition problem as a sequential labeling task.</a:t>
            </a:r>
          </a:p>
          <a:p>
            <a:pPr algn="just"/>
            <a:r>
              <a:rPr lang="en-IN" dirty="0"/>
              <a:t>A CNN learns features from the images which are then composed as feature sequences that are subsequently fed into an RNN for sequential labeling.</a:t>
            </a:r>
          </a:p>
          <a:p>
            <a:pPr algn="just"/>
            <a:r>
              <a:rPr lang="en-IN" dirty="0"/>
              <a:t>A bidirectional Long Short-Term Memory (B-LSTM) model is applied on top of the learned sequential CNN features to exploit the interdependence among features.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515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CBFC-77D8-49DD-9688-BD676DB4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46382"/>
            <a:ext cx="9980682" cy="1126435"/>
          </a:xfrm>
        </p:spPr>
        <p:txBody>
          <a:bodyPr/>
          <a:lstStyle/>
          <a:p>
            <a:r>
              <a:rPr lang="en-IN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646A5-DC7E-454F-B74E-9D166C864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25148"/>
            <a:ext cx="5504621" cy="2991678"/>
          </a:xfrm>
        </p:spPr>
        <p:txBody>
          <a:bodyPr/>
          <a:lstStyle/>
          <a:p>
            <a:r>
              <a:rPr lang="en-IN" dirty="0"/>
              <a:t>How can a person automatically generate an inventory of all the books he has, without going through the tedious process?</a:t>
            </a:r>
          </a:p>
          <a:p>
            <a:endParaRPr lang="en-IN" dirty="0"/>
          </a:p>
          <a:p>
            <a:r>
              <a:rPr lang="en-IN" dirty="0"/>
              <a:t>How can we generate an inventory of all the books currently on the bookshelves in a library, in an efﬁcient manner?</a:t>
            </a:r>
          </a:p>
          <a:p>
            <a:endParaRPr lang="en-IN" dirty="0"/>
          </a:p>
        </p:txBody>
      </p:sp>
      <p:pic>
        <p:nvPicPr>
          <p:cNvPr id="2060" name="Picture 12" descr="Image result for library">
            <a:extLst>
              <a:ext uri="{FF2B5EF4-FFF2-40B4-BE49-F238E27FC236}">
                <a16:creationId xmlns:a16="http://schemas.microsoft.com/office/drawing/2014/main" id="{3FE9100B-A0EF-4511-92FA-E0D03A6D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892" y="1890666"/>
            <a:ext cx="3971469" cy="2623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F6ED4-DE3A-4C6F-9541-4D5D9527D663}"/>
              </a:ext>
            </a:extLst>
          </p:cNvPr>
          <p:cNvSpPr txBox="1"/>
          <p:nvPr/>
        </p:nvSpPr>
        <p:spPr>
          <a:xfrm>
            <a:off x="1104900" y="1659834"/>
            <a:ext cx="397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Building Book Inventories </a:t>
            </a:r>
          </a:p>
        </p:txBody>
      </p:sp>
    </p:spTree>
    <p:extLst>
      <p:ext uri="{BB962C8B-B14F-4D97-AF65-F5344CB8AC3E}">
        <p14:creationId xmlns:p14="http://schemas.microsoft.com/office/powerpoint/2010/main" val="64118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EFB6-0F98-4ECF-B7F0-E1E11662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Recognition via Sequence Labeling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9A7F9-A792-4A9E-8D91-3E7AEFE5D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38"/>
          <a:stretch/>
        </p:blipFill>
        <p:spPr>
          <a:xfrm>
            <a:off x="2169750" y="1827362"/>
            <a:ext cx="5642600" cy="2057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755D0-E091-4B8D-92A3-7B3A625C62C8}"/>
              </a:ext>
            </a:extLst>
          </p:cNvPr>
          <p:cNvSpPr txBox="1"/>
          <p:nvPr/>
        </p:nvSpPr>
        <p:spPr>
          <a:xfrm>
            <a:off x="1104900" y="4216893"/>
            <a:ext cx="9980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Sequences X (prediction) and Y (target) have diﬀerent lengths, so adopt CTC loss to allow an RNN to be trained for sequence labeling task without exact alignment.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CTC loss is the negative log likelihood of outputting a target word Y given an input sequence X.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08E16-54DE-4FD3-8584-9748BE3163C5}"/>
              </a:ext>
            </a:extLst>
          </p:cNvPr>
          <p:cNvSpPr txBox="1"/>
          <p:nvPr/>
        </p:nvSpPr>
        <p:spPr>
          <a:xfrm>
            <a:off x="8265110" y="2547891"/>
            <a:ext cx="99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"FIRST"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FC750-98A1-4E5F-94AF-10DED4F9470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83371" y="2725445"/>
            <a:ext cx="381739" cy="71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96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C941-D9F4-4803-AFF5-1E2C8D2E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Tesseract </a:t>
            </a:r>
            <a:r>
              <a:rPr lang="en-US" dirty="0"/>
              <a:t>OCR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56E09-1DDC-43E2-B45C-AC376063E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IN" dirty="0"/>
              <a:t>Tesseract (v4) supports deep learning-based OCR that is significantly more accurate.</a:t>
            </a:r>
          </a:p>
          <a:p>
            <a:pPr algn="just"/>
            <a:r>
              <a:rPr lang="en-IN" dirty="0"/>
              <a:t>The underlying OCR engine itself utilizes a Long Short-Term Memory (LSTM) network, a kind of Recurrent Neural Network (RNN).</a:t>
            </a:r>
          </a:p>
        </p:txBody>
      </p:sp>
      <p:pic>
        <p:nvPicPr>
          <p:cNvPr id="4098" name="Picture 2" descr="Image result for tesseract ocr">
            <a:extLst>
              <a:ext uri="{FF2B5EF4-FFF2-40B4-BE49-F238E27FC236}">
                <a16:creationId xmlns:a16="http://schemas.microsoft.com/office/drawing/2014/main" id="{FA85E234-2BE9-41EB-BCB9-6158E8033C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34" y="1992160"/>
            <a:ext cx="3545591" cy="230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12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D44-F647-4584-AFDD-AEEDFD33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Tesseract </a:t>
            </a:r>
            <a:r>
              <a:rPr lang="en-US" dirty="0"/>
              <a:t>OCR Pipeline</a:t>
            </a:r>
            <a:endParaRPr lang="en-IN" dirty="0"/>
          </a:p>
        </p:txBody>
      </p:sp>
      <p:pic>
        <p:nvPicPr>
          <p:cNvPr id="3074" name="Picture 2" descr="https://www.pyimagesearch.com/wp-content/uploads/2018/09/opencv_ocr_pipeline.png">
            <a:extLst>
              <a:ext uri="{FF2B5EF4-FFF2-40B4-BE49-F238E27FC236}">
                <a16:creationId xmlns:a16="http://schemas.microsoft.com/office/drawing/2014/main" id="{367E23CA-40FA-49DD-B992-5C4C830E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17" y="1965156"/>
            <a:ext cx="5715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8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5CE6-B46A-4CD3-B55B-AC5FB952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and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D8B42-7D83-4E5C-A3A1-92DF9DE47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Expecting 100% accurate Optical Character Recognition is simply unrealistic.</a:t>
            </a:r>
          </a:p>
          <a:p>
            <a:r>
              <a:rPr lang="en-IN" dirty="0"/>
              <a:t>Text recognition pipeline can fail if:</a:t>
            </a:r>
          </a:p>
          <a:p>
            <a:pPr lvl="1"/>
            <a:r>
              <a:rPr lang="en-IN" dirty="0"/>
              <a:t>The text is skewed/rotated.</a:t>
            </a:r>
          </a:p>
          <a:p>
            <a:pPr lvl="1" fontAlgn="base"/>
            <a:r>
              <a:rPr lang="en-IN" dirty="0"/>
              <a:t>The font of the text itself is not similar to what the Tesseract model was trained on.</a:t>
            </a:r>
          </a:p>
          <a:p>
            <a:r>
              <a:rPr lang="en-IN" dirty="0"/>
              <a:t>Tesseract assumes that your input image/ROI has been relatively cleaned.</a:t>
            </a:r>
            <a:br>
              <a:rPr lang="en-IN" dirty="0"/>
            </a:br>
            <a:endParaRPr lang="en-IN" dirty="0"/>
          </a:p>
        </p:txBody>
      </p:sp>
      <p:pic>
        <p:nvPicPr>
          <p:cNvPr id="5122" name="Picture 2" descr="https://s3-us-west-2.amazonaws.com/static.pyimagesearch.com/opencv-text-recognition/opencv_ocr_result05.gif">
            <a:extLst>
              <a:ext uri="{FF2B5EF4-FFF2-40B4-BE49-F238E27FC236}">
                <a16:creationId xmlns:a16="http://schemas.microsoft.com/office/drawing/2014/main" id="{1C2A4659-2FF1-4F4B-B007-67DB973D5450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50" y="1547072"/>
            <a:ext cx="4762500" cy="376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5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0F53-A99C-412B-9840-208CD53D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Searching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CB893-EE0B-42DE-9856-C681756AA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51247"/>
            <a:ext cx="695289" cy="4943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563FC-CBFD-4C60-BE1D-F1A8DB151C50}"/>
              </a:ext>
            </a:extLst>
          </p:cNvPr>
          <p:cNvSpPr txBox="1"/>
          <p:nvPr/>
        </p:nvSpPr>
        <p:spPr>
          <a:xfrm>
            <a:off x="2328909" y="1651247"/>
            <a:ext cx="3994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Tokens:</a:t>
            </a:r>
          </a:p>
          <a:p>
            <a:r>
              <a:rPr lang="en-IN" dirty="0">
                <a:latin typeface="Consolas" panose="020B0609020204030204" pitchFamily="49" charset="0"/>
              </a:rPr>
              <a:t>	{ haste, </a:t>
            </a:r>
            <a:r>
              <a:rPr lang="en-IN" dirty="0" err="1">
                <a:latin typeface="Consolas" panose="020B0609020204030204" pitchFamily="49" charset="0"/>
              </a:rPr>
              <a:t>tibshirani</a:t>
            </a:r>
            <a:r>
              <a:rPr lang="en-IN" dirty="0">
                <a:latin typeface="Consolas" panose="020B0609020204030204" pitchFamily="49" charset="0"/>
              </a:rPr>
              <a:t>,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friedman</a:t>
            </a:r>
            <a:r>
              <a:rPr lang="en-IN" dirty="0">
                <a:latin typeface="Consolas" panose="020B0609020204030204" pitchFamily="49" charset="0"/>
              </a:rPr>
              <a:t>, the,</a:t>
            </a:r>
          </a:p>
          <a:p>
            <a:r>
              <a:rPr lang="en-IN" dirty="0">
                <a:latin typeface="Consolas" panose="020B0609020204030204" pitchFamily="49" charset="0"/>
              </a:rPr>
              <a:t>	elements, statistical,</a:t>
            </a:r>
          </a:p>
          <a:p>
            <a:r>
              <a:rPr lang="en-IN" dirty="0">
                <a:latin typeface="Consolas" panose="020B0609020204030204" pitchFamily="49" charset="0"/>
              </a:rPr>
              <a:t>	Learning }</a:t>
            </a:r>
          </a:p>
        </p:txBody>
      </p:sp>
      <p:pic>
        <p:nvPicPr>
          <p:cNvPr id="1026" name="Picture 2" descr="Image result for beautiful soap python">
            <a:extLst>
              <a:ext uri="{FF2B5EF4-FFF2-40B4-BE49-F238E27FC236}">
                <a16:creationId xmlns:a16="http://schemas.microsoft.com/office/drawing/2014/main" id="{4894F897-0544-44B7-A105-3B3E2E60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01" y="4301878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ogle books api logo">
            <a:extLst>
              <a:ext uri="{FF2B5EF4-FFF2-40B4-BE49-F238E27FC236}">
                <a16:creationId xmlns:a16="http://schemas.microsoft.com/office/drawing/2014/main" id="{7F29B2B6-51E4-4DCD-A543-9E6C9FAD6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1"/>
          <a:stretch/>
        </p:blipFill>
        <p:spPr bwMode="auto">
          <a:xfrm>
            <a:off x="7227768" y="3943968"/>
            <a:ext cx="1670897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azon  api logo">
            <a:extLst>
              <a:ext uri="{FF2B5EF4-FFF2-40B4-BE49-F238E27FC236}">
                <a16:creationId xmlns:a16="http://schemas.microsoft.com/office/drawing/2014/main" id="{ABA043A6-8C4B-457D-9205-0A9ABFD7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768" y="5432440"/>
            <a:ext cx="3259493" cy="8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C6BC2-F60E-43E6-961C-2BC60F647E59}"/>
              </a:ext>
            </a:extLst>
          </p:cNvPr>
          <p:cNvSpPr txBox="1"/>
          <p:nvPr/>
        </p:nvSpPr>
        <p:spPr>
          <a:xfrm>
            <a:off x="6691363" y="1646054"/>
            <a:ext cx="27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Match Information: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70772-C757-45A9-BDF4-FB1EF73CA50C}"/>
              </a:ext>
            </a:extLst>
          </p:cNvPr>
          <p:cNvSpPr txBox="1"/>
          <p:nvPr/>
        </p:nvSpPr>
        <p:spPr>
          <a:xfrm>
            <a:off x="7421733" y="2026530"/>
            <a:ext cx="3773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{ </a:t>
            </a:r>
            <a:r>
              <a:rPr lang="en-IN" u="sng" dirty="0">
                <a:latin typeface="Consolas" panose="020B0609020204030204" pitchFamily="49" charset="0"/>
              </a:rPr>
              <a:t>Title</a:t>
            </a:r>
            <a:r>
              <a:rPr lang="en-IN" dirty="0">
                <a:latin typeface="Consolas" panose="020B0609020204030204" pitchFamily="49" charset="0"/>
              </a:rPr>
              <a:t>: The Elements of Statistical Learning,</a:t>
            </a:r>
          </a:p>
          <a:p>
            <a:r>
              <a:rPr lang="en-IN" u="sng" dirty="0">
                <a:latin typeface="Consolas" panose="020B0609020204030204" pitchFamily="49" charset="0"/>
              </a:rPr>
              <a:t>Authors</a:t>
            </a:r>
            <a:r>
              <a:rPr lang="en-IN" dirty="0">
                <a:latin typeface="Consolas" panose="020B0609020204030204" pitchFamily="49" charset="0"/>
              </a:rPr>
              <a:t>: [Friedman, </a:t>
            </a:r>
            <a:r>
              <a:rPr lang="en-IN" dirty="0" err="1">
                <a:latin typeface="Consolas" panose="020B0609020204030204" pitchFamily="49" charset="0"/>
              </a:rPr>
              <a:t>Tibshirani</a:t>
            </a:r>
            <a:r>
              <a:rPr lang="en-IN" dirty="0">
                <a:latin typeface="Consolas" panose="020B0609020204030204" pitchFamily="49" charset="0"/>
              </a:rPr>
              <a:t>, and Hastie]</a:t>
            </a:r>
          </a:p>
          <a:p>
            <a:r>
              <a:rPr lang="en-IN" u="sng" dirty="0">
                <a:latin typeface="Consolas" panose="020B0609020204030204" pitchFamily="49" charset="0"/>
              </a:rPr>
              <a:t>Publishers</a:t>
            </a:r>
            <a:r>
              <a:rPr lang="en-IN" dirty="0">
                <a:latin typeface="Consolas" panose="020B0609020204030204" pitchFamily="49" charset="0"/>
              </a:rPr>
              <a:t>: [Springer] }</a:t>
            </a:r>
          </a:p>
        </p:txBody>
      </p:sp>
      <p:pic>
        <p:nvPicPr>
          <p:cNvPr id="6146" name="Picture 2" descr="Image result for goodreads api logo">
            <a:extLst>
              <a:ext uri="{FF2B5EF4-FFF2-40B4-BE49-F238E27FC236}">
                <a16:creationId xmlns:a16="http://schemas.microsoft.com/office/drawing/2014/main" id="{7C629116-800E-40F8-A244-B1C103B5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638" y="4117837"/>
            <a:ext cx="1777344" cy="108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7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463A-E8AE-4485-BD8D-2C567BDC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F79-3DAB-4862-B5A7-820078A064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Use online books databases –</a:t>
            </a:r>
          </a:p>
          <a:p>
            <a:pPr lvl="1"/>
            <a:r>
              <a:rPr lang="en-IN" dirty="0"/>
              <a:t>Amazon product API</a:t>
            </a:r>
          </a:p>
          <a:p>
            <a:pPr lvl="1"/>
            <a:r>
              <a:rPr lang="en-IN" dirty="0"/>
              <a:t>Google Books API</a:t>
            </a:r>
          </a:p>
          <a:p>
            <a:pPr lvl="1"/>
            <a:r>
              <a:rPr lang="en-IN" dirty="0"/>
              <a:t>Goodreads API</a:t>
            </a:r>
          </a:p>
          <a:p>
            <a:pPr lvl="1"/>
            <a:endParaRPr lang="en-IN" dirty="0"/>
          </a:p>
          <a:p>
            <a:r>
              <a:rPr lang="en-IN" dirty="0"/>
              <a:t>Use nearest neighbor word matching and </a:t>
            </a:r>
            <a:r>
              <a:rPr lang="en-IN" dirty="0" err="1"/>
              <a:t>tf-idf</a:t>
            </a:r>
            <a:r>
              <a:rPr lang="en-IN" dirty="0"/>
              <a:t> (term frequency-inverse document frequency) weights to rank returned results.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07F5AB88-0D8A-4854-AF9A-B8463B04F90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786563"/>
            <a:ext cx="4914900" cy="221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67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D94B-5838-4A89-92F1-817534BB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Evaluating Retrieval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15F0-2B00-4180-9F12-FC4C1049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72000"/>
          </a:xfrm>
        </p:spPr>
        <p:txBody>
          <a:bodyPr/>
          <a:lstStyle/>
          <a:p>
            <a:r>
              <a:rPr lang="en-IN" dirty="0"/>
              <a:t>Calculate</a:t>
            </a:r>
          </a:p>
          <a:p>
            <a:pPr lvl="1"/>
            <a:endParaRPr lang="en-IN" dirty="0"/>
          </a:p>
          <a:p>
            <a:pPr lvl="1"/>
            <a:r>
              <a:rPr lang="en-IN" sz="1800" dirty="0"/>
              <a:t>Precision - Proportion of correctly identiﬁed books to the declared correct books, 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/>
              <a:t>Recall - Proportion of correctly identiﬁed books to all queries</a:t>
            </a:r>
          </a:p>
          <a:p>
            <a:pPr lvl="1"/>
            <a:endParaRPr lang="en-IN" sz="1800" dirty="0"/>
          </a:p>
          <a:p>
            <a:pPr lvl="1"/>
            <a:endParaRPr lang="en-IN" sz="1800" dirty="0"/>
          </a:p>
          <a:p>
            <a:r>
              <a:rPr lang="en-IN" sz="2200" dirty="0"/>
              <a:t>Also, evaluate the spine segmentation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6214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7532-5D38-4EF1-ADD4-A69FFF82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More Accuracy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D33D-18A3-4FA0-BD38-B65D5F6C6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Use text correction</a:t>
            </a:r>
          </a:p>
          <a:p>
            <a:pPr lvl="1"/>
            <a:r>
              <a:rPr lang="en-IN" dirty="0"/>
              <a:t>Train another RNN model</a:t>
            </a:r>
          </a:p>
          <a:p>
            <a:pPr lvl="1"/>
            <a:r>
              <a:rPr lang="en-IN" dirty="0"/>
              <a:t>Use google search engine for correcting text</a:t>
            </a:r>
          </a:p>
          <a:p>
            <a:pPr lvl="1"/>
            <a:endParaRPr lang="en-IN" dirty="0"/>
          </a:p>
          <a:p>
            <a:r>
              <a:rPr lang="en-IN" dirty="0"/>
              <a:t>Combine the results:</a:t>
            </a:r>
          </a:p>
          <a:p>
            <a:pPr lvl="1"/>
            <a:r>
              <a:rPr lang="en-IN" dirty="0"/>
              <a:t>Text-based recognition pipeline</a:t>
            </a:r>
          </a:p>
          <a:p>
            <a:pPr lvl="1"/>
            <a:r>
              <a:rPr lang="en-IN" dirty="0"/>
              <a:t>Image feature-based recognition pipeline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Time consuming </a:t>
            </a:r>
          </a:p>
          <a:p>
            <a:pPr lvl="1"/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3537C2-0F64-4B8F-B346-ADCFC9545B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0"/>
          <a:stretch/>
        </p:blipFill>
        <p:spPr>
          <a:xfrm>
            <a:off x="6592390" y="1743109"/>
            <a:ext cx="4824293" cy="1934466"/>
          </a:xfrm>
        </p:spPr>
      </p:pic>
    </p:spTree>
    <p:extLst>
      <p:ext uri="{BB962C8B-B14F-4D97-AF65-F5344CB8AC3E}">
        <p14:creationId xmlns:p14="http://schemas.microsoft.com/office/powerpoint/2010/main" val="27760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929F-4359-492B-8619-C4CCF65F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Deciding Book/Text Orientation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CDE5-E6D8-49AB-8FEF-CCDDE1185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1" y="1918252"/>
            <a:ext cx="608808" cy="3707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7F60E1-A738-42F5-AEB2-428FC6106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14" y="2698999"/>
            <a:ext cx="1676400" cy="40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9CF28-4855-4E2A-BF9A-240C6C0F9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14" y="3543300"/>
            <a:ext cx="23622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073250-437F-44C2-84E0-AD771833A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68409" y="2698999"/>
            <a:ext cx="1676400" cy="409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0DAC2-8CFB-4CEA-9AE4-84E224BF3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25509" y="3429000"/>
            <a:ext cx="2362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4410A-5402-4779-9E05-1D9608B3C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74184" y="1918252"/>
            <a:ext cx="608808" cy="3707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6147ED-C612-4321-83B4-B78C80D74C41}"/>
              </a:ext>
            </a:extLst>
          </p:cNvPr>
          <p:cNvSpPr txBox="1"/>
          <p:nvPr/>
        </p:nvSpPr>
        <p:spPr>
          <a:xfrm>
            <a:off x="2571950" y="5163883"/>
            <a:ext cx="2362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Assuming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87522-7103-4D72-B709-99EFC041F270}"/>
              </a:ext>
            </a:extLst>
          </p:cNvPr>
          <p:cNvSpPr txBox="1"/>
          <p:nvPr/>
        </p:nvSpPr>
        <p:spPr>
          <a:xfrm>
            <a:off x="8422008" y="5133578"/>
            <a:ext cx="276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What about this ?</a:t>
            </a:r>
          </a:p>
        </p:txBody>
      </p:sp>
    </p:spTree>
    <p:extLst>
      <p:ext uri="{BB962C8B-B14F-4D97-AF65-F5344CB8AC3E}">
        <p14:creationId xmlns:p14="http://schemas.microsoft.com/office/powerpoint/2010/main" val="19029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DFD6-E315-4854-8C86-99AF88A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AEB19-7DB2-4424-B3D0-DAE03EA055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Developing Android app</a:t>
            </a:r>
          </a:p>
          <a:p>
            <a:r>
              <a:rPr lang="en-IN" dirty="0"/>
              <a:t>Estimating location using sensors in smartphones.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EB0EB-3544-4B2A-97D3-31A3B580F0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5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C953-139E-4AF2-A8B8-BF78B91D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D3F9-0008-472F-BD01-ABCFD9E3A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Manual creation of the inventory</a:t>
            </a:r>
          </a:p>
          <a:p>
            <a:pPr lvl="1"/>
            <a:r>
              <a:rPr lang="en-IN" dirty="0"/>
              <a:t>Very costly in terms of human labour</a:t>
            </a:r>
          </a:p>
          <a:p>
            <a:pPr lvl="1"/>
            <a:r>
              <a:rPr lang="en-IN" dirty="0"/>
              <a:t>Error-prone.</a:t>
            </a:r>
          </a:p>
          <a:p>
            <a:pPr lvl="1"/>
            <a:endParaRPr lang="en-IN" dirty="0"/>
          </a:p>
          <a:p>
            <a:r>
              <a:rPr lang="en-IN" dirty="0"/>
              <a:t>A barcode or radio-frequency identiﬁcation (RFID)</a:t>
            </a:r>
          </a:p>
          <a:p>
            <a:pPr lvl="1"/>
            <a:r>
              <a:rPr lang="en-IN" dirty="0"/>
              <a:t>Very expensive</a:t>
            </a:r>
          </a:p>
          <a:p>
            <a:pPr lvl="1"/>
            <a:r>
              <a:rPr lang="en-IN" dirty="0"/>
              <a:t>Requires physically attaching a marker to each book.</a:t>
            </a:r>
          </a:p>
          <a:p>
            <a:endParaRPr lang="en-IN" dirty="0"/>
          </a:p>
          <a:p>
            <a:r>
              <a:rPr lang="en-IN" dirty="0"/>
              <a:t>Need a more cost-effective and convenient method for building inventory and searching book.</a:t>
            </a:r>
          </a:p>
        </p:txBody>
      </p:sp>
      <p:pic>
        <p:nvPicPr>
          <p:cNvPr id="3074" name="Picture 2" descr="Image result for rfid system in library">
            <a:extLst>
              <a:ext uri="{FF2B5EF4-FFF2-40B4-BE49-F238E27FC236}">
                <a16:creationId xmlns:a16="http://schemas.microsoft.com/office/drawing/2014/main" id="{D3320D2C-167C-43BC-BB22-0FA95C39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75" y="1718741"/>
            <a:ext cx="3701499" cy="21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1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2F11-361F-4FA6-A2FF-EEF54226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Template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19C78-231A-424D-A207-6DEE04A4D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E3EDE-9B84-432D-B333-DA4D82628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2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3D29-94E2-411B-A58C-9C8E6660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SURF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E946D-D22F-4AD0-90B6-4424A0DBB6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34772-893D-4455-A654-C22268C2AE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34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thank you">
            <a:extLst>
              <a:ext uri="{FF2B5EF4-FFF2-40B4-BE49-F238E27FC236}">
                <a16:creationId xmlns:a16="http://schemas.microsoft.com/office/drawing/2014/main" id="{023688CD-C7ED-4B2A-9B33-B8E8F894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457" y="979882"/>
            <a:ext cx="7345085" cy="489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57D869-5366-4F49-9DB0-7F2A5D1BC396}"/>
              </a:ext>
            </a:extLst>
          </p:cNvPr>
          <p:cNvSpPr/>
          <p:nvPr/>
        </p:nvSpPr>
        <p:spPr>
          <a:xfrm rot="20380597">
            <a:off x="3654286" y="1948719"/>
            <a:ext cx="3203081" cy="12951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3A6E4-CBD8-4010-B4FF-AFB7200F80F1}"/>
              </a:ext>
            </a:extLst>
          </p:cNvPr>
          <p:cNvSpPr/>
          <p:nvPr/>
        </p:nvSpPr>
        <p:spPr>
          <a:xfrm rot="20380597">
            <a:off x="4414858" y="3474436"/>
            <a:ext cx="2149770" cy="6421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A9899-63E5-458C-82EF-49D24C35B9BE}"/>
              </a:ext>
            </a:extLst>
          </p:cNvPr>
          <p:cNvSpPr txBox="1"/>
          <p:nvPr/>
        </p:nvSpPr>
        <p:spPr>
          <a:xfrm rot="20500041">
            <a:off x="6767106" y="1371931"/>
            <a:ext cx="1659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thank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CE9A8-0126-4626-8475-7FB767D64469}"/>
              </a:ext>
            </a:extLst>
          </p:cNvPr>
          <p:cNvSpPr txBox="1"/>
          <p:nvPr/>
        </p:nvSpPr>
        <p:spPr>
          <a:xfrm rot="20500041">
            <a:off x="6504181" y="2714939"/>
            <a:ext cx="1659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err="1">
                <a:solidFill>
                  <a:srgbClr val="FF0000"/>
                </a:solidFill>
              </a:rPr>
              <a:t>uou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4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93E6-4F26-4C78-9353-8E12C614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1585-856F-4DCA-9723-A62146365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2405270"/>
          </a:xfrm>
        </p:spPr>
        <p:txBody>
          <a:bodyPr/>
          <a:lstStyle/>
          <a:p>
            <a:pPr algn="just"/>
            <a:r>
              <a:rPr lang="en-IN" dirty="0"/>
              <a:t>Modern smartphones are becoming ubiquitous, and these phones are equipped with high-resolution cameras, various location sensors, and access to high-speed networks like Wi-Fi.</a:t>
            </a:r>
          </a:p>
          <a:p>
            <a:pPr algn="just"/>
            <a:r>
              <a:rPr lang="en-IN" dirty="0"/>
              <a:t>Recently, deep neural models, such as Convolutional Neural Networks (CNN) and Recurrent Neural Networks (RNN) have achieved great success for scene text detection and recognition.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122" name="Picture 2" descr="Image result for s10">
            <a:extLst>
              <a:ext uri="{FF2B5EF4-FFF2-40B4-BE49-F238E27FC236}">
                <a16:creationId xmlns:a16="http://schemas.microsoft.com/office/drawing/2014/main" id="{79B21F6A-CBF5-4B4A-ADE8-9AE82C9D3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481" y="4005470"/>
            <a:ext cx="1098065" cy="176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onvolutional neural network">
            <a:extLst>
              <a:ext uri="{FF2B5EF4-FFF2-40B4-BE49-F238E27FC236}">
                <a16:creationId xmlns:a16="http://schemas.microsoft.com/office/drawing/2014/main" id="{33B39D3B-F6F8-4ECE-B5A7-65771CAF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68" y="3895708"/>
            <a:ext cx="5558207" cy="18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208485F3-731F-4BB0-9F9C-0123034B685B}"/>
              </a:ext>
            </a:extLst>
          </p:cNvPr>
          <p:cNvSpPr/>
          <p:nvPr/>
        </p:nvSpPr>
        <p:spPr>
          <a:xfrm>
            <a:off x="3981157" y="4432508"/>
            <a:ext cx="889180" cy="795130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79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683B-8B2F-4D9A-92DD-94514E46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36F50-46BD-463C-922D-1DA81ABF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4572000"/>
          </a:xfrm>
        </p:spPr>
        <p:txBody>
          <a:bodyPr/>
          <a:lstStyle/>
          <a:p>
            <a:pPr algn="just"/>
            <a:r>
              <a:rPr lang="en-IN" dirty="0"/>
              <a:t>The intent is to make what was previously a tedious experience (i.e., searching books in bookshelves) much more user-friendly.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Design and implement a mobile book recognition system for conveniently generating an inventory of books and searching books by snapping photos of a bookshelf with a smartphone.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Implement a cost-effective system using smartphones.</a:t>
            </a:r>
          </a:p>
        </p:txBody>
      </p:sp>
    </p:spTree>
    <p:extLst>
      <p:ext uri="{BB962C8B-B14F-4D97-AF65-F5344CB8AC3E}">
        <p14:creationId xmlns:p14="http://schemas.microsoft.com/office/powerpoint/2010/main" val="347060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2EC0-2BF5-4DC2-9F23-8F385999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79811-023C-4B21-9221-A389B20D7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9529970" cy="457200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IN" sz="2000" dirty="0"/>
              <a:t>Help users quickly locate the book they are looking for.</a:t>
            </a:r>
          </a:p>
          <a:p>
            <a:pPr marL="342900" indent="-342900">
              <a:buAutoNum type="arabicPeriod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en-IN" sz="2000" dirty="0"/>
              <a:t>Build a book inventory from only the images of bookshelves</a:t>
            </a:r>
          </a:p>
          <a:p>
            <a:pPr marL="342900" indent="-342900"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2337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F00F-018D-4208-8B19-1F29251B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514843"/>
                </a:solidFill>
              </a:rPr>
              <a:t>Book Spine Segmentation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A17C-106D-431D-8AF3-E13EED85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Identify the borders of each individual spine</a:t>
            </a:r>
          </a:p>
          <a:p>
            <a:r>
              <a:rPr lang="en-IN" dirty="0"/>
              <a:t>Separate them in preparation for further processing of each spine.</a:t>
            </a:r>
          </a:p>
          <a:p>
            <a:endParaRPr lang="en-IN" dirty="0"/>
          </a:p>
          <a:p>
            <a:r>
              <a:rPr lang="en-IN" dirty="0"/>
              <a:t>Often books are densely packed together !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7913C-164A-495C-9929-A8BAD33400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5715" y="1806131"/>
            <a:ext cx="4959376" cy="228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F00F-018D-4208-8B19-1F29251B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514843"/>
                </a:solidFill>
              </a:rPr>
              <a:t>Book Spine Segmentation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F96488-48E2-4AD5-9076-7716AA00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03" y="1480309"/>
            <a:ext cx="6391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4873beb7-5857-4685-be1f-d57550cc96c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994</TotalTime>
  <Words>1094</Words>
  <Application>Microsoft Office PowerPoint</Application>
  <PresentationFormat>Widescreen</PresentationFormat>
  <Paragraphs>184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Consolas</vt:lpstr>
      <vt:lpstr>Euphemia</vt:lpstr>
      <vt:lpstr>Plantagenet Cherokee</vt:lpstr>
      <vt:lpstr>Wingdings</vt:lpstr>
      <vt:lpstr>Academic Literature 16x9</vt:lpstr>
      <vt:lpstr>PowerPoint Presentation</vt:lpstr>
      <vt:lpstr>The Problem</vt:lpstr>
      <vt:lpstr>The Problem</vt:lpstr>
      <vt:lpstr>Solution ?</vt:lpstr>
      <vt:lpstr>Solution ?</vt:lpstr>
      <vt:lpstr>Our Purpose</vt:lpstr>
      <vt:lpstr>Goals</vt:lpstr>
      <vt:lpstr>Book Spine Segmentation</vt:lpstr>
      <vt:lpstr>Book Spine Segmentation</vt:lpstr>
      <vt:lpstr>Book Spine Segmentation</vt:lpstr>
      <vt:lpstr>Book Spine Segmentation</vt:lpstr>
      <vt:lpstr>Book Spine Segmentation</vt:lpstr>
      <vt:lpstr>Book Spine Segmentation</vt:lpstr>
      <vt:lpstr>Book Spine Segmentation</vt:lpstr>
      <vt:lpstr>Book Spine Segmentation</vt:lpstr>
      <vt:lpstr>Book Spine Segmentation</vt:lpstr>
      <vt:lpstr>Book Retrieval</vt:lpstr>
      <vt:lpstr>Image Feature-based Retrieval</vt:lpstr>
      <vt:lpstr>Using a Pre-trained model</vt:lpstr>
      <vt:lpstr>Using a Pre-trained model</vt:lpstr>
      <vt:lpstr> Dimensionality Reduction </vt:lpstr>
      <vt:lpstr>Image Feature-based Retrieval</vt:lpstr>
      <vt:lpstr>Text-based Retrieval</vt:lpstr>
      <vt:lpstr>Text Localization</vt:lpstr>
      <vt:lpstr>Why is natural scene text detection so challenging?</vt:lpstr>
      <vt:lpstr>The EAST deep learning text detector</vt:lpstr>
      <vt:lpstr>Text Detection Results</vt:lpstr>
      <vt:lpstr>Text Recognition</vt:lpstr>
      <vt:lpstr>Text Recognition via Sequence Labeling</vt:lpstr>
      <vt:lpstr>Text Recognition via Sequence Labeling</vt:lpstr>
      <vt:lpstr>Tesseract OCR</vt:lpstr>
      <vt:lpstr>Tesseract OCR Pipeline</vt:lpstr>
      <vt:lpstr>Limitations and Drawbacks</vt:lpstr>
      <vt:lpstr>Text Searching</vt:lpstr>
      <vt:lpstr>Searching Text</vt:lpstr>
      <vt:lpstr>Evaluating Retrieval Performance</vt:lpstr>
      <vt:lpstr>Need More Accuracy ?</vt:lpstr>
      <vt:lpstr>Deciding Book/Text Orientation</vt:lpstr>
      <vt:lpstr>Other tasks</vt:lpstr>
      <vt:lpstr>Template Matching</vt:lpstr>
      <vt:lpstr>Using SURF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Adarsh Jain</dc:creator>
  <cp:lastModifiedBy>Adarsh Jain</cp:lastModifiedBy>
  <cp:revision>72</cp:revision>
  <dcterms:created xsi:type="dcterms:W3CDTF">2019-04-07T09:00:36Z</dcterms:created>
  <dcterms:modified xsi:type="dcterms:W3CDTF">2019-06-13T18:06:27Z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